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9"/>
  </p:notesMasterIdLst>
  <p:sldIdLst>
    <p:sldId id="260" r:id="rId5"/>
    <p:sldId id="267" r:id="rId6"/>
    <p:sldId id="268" r:id="rId7"/>
    <p:sldId id="258" r:id="rId8"/>
  </p:sldIdLst>
  <p:sldSz cx="12192000" cy="6858000"/>
  <p:notesSz cx="6858000" cy="9144000"/>
  <p:defaultTextStyle>
    <a:defPPr>
      <a:defRPr lang="en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8B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E8CF6B-EB42-4384-A849-63A2F7BF02FA}" v="5" dt="2022-11-24T20:52:19.0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60"/>
    <p:restoredTop sz="95214" autoAdjust="0"/>
  </p:normalViewPr>
  <p:slideViewPr>
    <p:cSldViewPr snapToGrid="0" snapToObjects="1">
      <p:cViewPr varScale="1">
        <p:scale>
          <a:sx n="86" d="100"/>
          <a:sy n="86" d="100"/>
        </p:scale>
        <p:origin x="370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8CBDD-B473-49A7-812C-4921B60CF682}" type="datetimeFigureOut">
              <a:rPr lang="es-MX" smtClean="0"/>
              <a:t>15/08/2023</a:t>
            </a:fld>
            <a:endParaRPr lang="es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7DA568-EA12-4A44-84DE-CF46115B054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7912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DA568-EA12-4A44-84DE-CF46115B0546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6233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DA568-EA12-4A44-84DE-CF46115B0546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19412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5800A-37D3-1A45-817A-A63A56F9E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2B0E61-42AD-FE4B-AD14-BBC19B32AD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58573-452F-6247-8F31-88FD900F3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DDA0A-1B85-49CA-BD97-118FFA610BBF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BFBC7-4841-354B-BE54-B14F65781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88454-C783-3143-9FDE-17A533A23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54575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6A032-3D68-674C-9897-B9CB930FA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D5DF4C-8A00-904C-9595-0706A56619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E19BE-4542-424F-B996-C3C9386BF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FB14B-55CE-49CD-B036-0AE42256C231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88FFD-C3A2-694E-B5F0-99AB9D2D9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88A1A-7ACA-4F47-96CE-1062BE0EC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3899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313378-39D0-C441-B015-2E4087EE39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3A00C2-5543-E046-B4D8-B4A7B2701B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84301-DA25-7349-AD40-821FAC7AC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A270-000E-4023-A336-AA670EBDC2F0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14481-D69F-8C47-8A11-35C97013C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D131F-C8D5-8748-A641-7C1AB215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1283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49A7-142F-B144-B0F4-7F269C4A6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C1CD1-0034-D54A-B237-8AA6D8FCB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80506-3F34-9347-942B-2FCF85217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E473-799E-4F73-8E33-697FE54C6090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6C452-0462-2E4D-A440-53A9DCB62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9D129-9C02-AB41-BA9C-32E67F5DA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3436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3CC74-43CF-8A43-8F30-43CC27918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5567C-C570-8649-8EAF-DAFB7B69E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1DC7-5FB3-4E49-B0BD-F17DAA034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0EAFE-6214-4098-9A02-80968A0770FA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BFCCC-E342-564E-BD02-78DD8191B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FCC33-3245-8D43-BC71-4C2B3FC0A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25194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29849-C9CD-164E-9B3F-9BD41C1C3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A6847-46D5-B84F-8ED1-1FA64FEC1C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39FE0-4FA4-0247-9C96-257D41969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C3903-FB17-3848-A4F1-4327DE670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91188-37BD-460F-9408-905A14D7DBDE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5B738-B0EA-374B-9A01-9285C6D14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219F8-D13F-7C42-AE57-47DA91ABB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6022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8836C-8F26-CA4C-920D-39A0C831C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3C1AF-E0C4-E549-B76E-7828BB58B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2FB0C9-0343-EC4F-8620-7F978EFA9D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75BDB1-1771-5B4E-94BD-171D725B6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12D0E-B455-CB49-815F-FCC66BCED2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0AB5F2-7AD8-834A-A94F-B1FF91396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285E-F0AA-495C-8286-FB4585FFF2C7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64ACA9-7EB3-C74E-A076-0D2201592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8A8769-358E-8E4C-BDEC-9D319CDB2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14903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46A9B-AAC7-574E-A65A-B9F4B6CEC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6BC483-1700-D548-B255-D74C415E2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43868-9C53-48F0-85AC-AEC2DFDC0F14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D26FF0-FAF2-254F-8589-89BF438F6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110A0C-FF73-754E-BE57-C1C776217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25259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26A818-FC99-AF44-891E-B06DABD07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42D6-B263-46B1-ABCB-F904FF18242F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2A9BE5-F038-3648-B321-04A19F778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1A819-142C-234D-8B60-36DA5C3DD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42701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03829-A428-6E4E-B23C-A31B6192D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BBC80-3A9F-7646-BF29-0D106FBA4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38B990-6A0C-5E4E-8C9D-5B879889D2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4DBDAD-E0BC-3347-B6DA-1961AE049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C37E-14FD-4C3D-8F97-8825AC3DD362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D406E-5C9D-5B4A-AA96-2E2267B9F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F7898-CEB4-F040-8B18-7E0252D3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43400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A47C0-758A-264F-9ED6-0C0B18F67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BC76F5-83F1-924F-88A5-67F143C8B9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F0475F-FEF8-BD48-9796-714ABBF26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84D781-9433-CC4E-A6AA-44A109521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5EB00-AF12-4B62-81A4-5EC9698767FA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73A32-8075-BB41-B073-4E153A342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F6B2A-BB18-6B49-8C0E-4B6CFE853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0310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748A1E-E971-8E49-8B59-C7ABA445C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3BDF7-2B3C-AD4B-A171-1703B144C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9C68A-7D00-944F-AA44-92CE76E42C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74FD7-D18F-45D6-B021-343690FEF09B}" type="datetime1">
              <a:rPr lang="es-ES_tradnl" smtClean="0"/>
              <a:t>15/08/2023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8D124-A0FC-3347-9DEE-D75BE7EE6C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505DC-03FE-2E45-A56D-B9A6D986B3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10419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74DAC4-B97A-EF44-B870-F5DC7E5A9C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361" t="13559" r="14238" b="2565"/>
          <a:stretch/>
        </p:blipFill>
        <p:spPr>
          <a:xfrm>
            <a:off x="4294527" y="0"/>
            <a:ext cx="7897473" cy="6858000"/>
          </a:xfrm>
          <a:prstGeom prst="rect">
            <a:avLst/>
          </a:prstGeom>
        </p:spPr>
      </p:pic>
      <p:sp>
        <p:nvSpPr>
          <p:cNvPr id="6" name="TextBox 18">
            <a:extLst>
              <a:ext uri="{FF2B5EF4-FFF2-40B4-BE49-F238E27FC236}">
                <a16:creationId xmlns:a16="http://schemas.microsoft.com/office/drawing/2014/main" id="{AB339B3F-422F-4E40-859E-305E5E1095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1732" y="4810815"/>
            <a:ext cx="286649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2400" dirty="0">
                <a:solidFill>
                  <a:schemeClr val="accent2"/>
                </a:solidFill>
                <a:latin typeface="Ink Free" panose="03080402000500000000" pitchFamily="66" charset="0"/>
              </a:rPr>
              <a:t>Registro de Proyecto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930611-8DF1-4951-8034-D8D683267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1</a:t>
            </a:fld>
            <a:endParaRPr lang="es-ES_tradnl"/>
          </a:p>
        </p:txBody>
      </p:sp>
      <p:pic>
        <p:nvPicPr>
          <p:cNvPr id="2" name="Picture 1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0ECC9FD4-C31C-430F-4932-CC9740367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42" y="1814834"/>
            <a:ext cx="5335658" cy="282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18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Table 3">
            <a:extLst>
              <a:ext uri="{FF2B5EF4-FFF2-40B4-BE49-F238E27FC236}">
                <a16:creationId xmlns:a16="http://schemas.microsoft.com/office/drawing/2014/main" id="{37CCB5DC-6AFB-41F7-82B5-6C44AFEA4D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5364844"/>
              </p:ext>
            </p:extLst>
          </p:nvPr>
        </p:nvGraphicFramePr>
        <p:xfrm>
          <a:off x="6400802" y="1507879"/>
          <a:ext cx="5477976" cy="1199321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181098">
                  <a:extLst>
                    <a:ext uri="{9D8B030D-6E8A-4147-A177-3AD203B41FA5}">
                      <a16:colId xmlns:a16="http://schemas.microsoft.com/office/drawing/2014/main" val="595685263"/>
                    </a:ext>
                  </a:extLst>
                </a:gridCol>
                <a:gridCol w="2470886">
                  <a:extLst>
                    <a:ext uri="{9D8B030D-6E8A-4147-A177-3AD203B41FA5}">
                      <a16:colId xmlns:a16="http://schemas.microsoft.com/office/drawing/2014/main" val="1976101719"/>
                    </a:ext>
                  </a:extLst>
                </a:gridCol>
                <a:gridCol w="1825992">
                  <a:extLst>
                    <a:ext uri="{9D8B030D-6E8A-4147-A177-3AD203B41FA5}">
                      <a16:colId xmlns:a16="http://schemas.microsoft.com/office/drawing/2014/main" val="4281880411"/>
                    </a:ext>
                  </a:extLst>
                </a:gridCol>
              </a:tblGrid>
              <a:tr h="1199321">
                <a:tc>
                  <a:txBody>
                    <a:bodyPr/>
                    <a:lstStyle/>
                    <a:p>
                      <a:pPr algn="ctr"/>
                      <a:r>
                        <a:rPr lang="es-MX" sz="1600" dirty="0">
                          <a:latin typeface="+mj-lt"/>
                        </a:rPr>
                        <a:t>Enfoque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MX" sz="1600" dirty="0">
                        <a:latin typeface="+mj-lt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MX" sz="1600" dirty="0">
                        <a:latin typeface="+mj-lt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1029238"/>
                  </a:ext>
                </a:extLst>
              </a:tr>
            </a:tbl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9BB6CA69-926F-434C-8D90-336048839C73}"/>
              </a:ext>
            </a:extLst>
          </p:cNvPr>
          <p:cNvSpPr/>
          <p:nvPr/>
        </p:nvSpPr>
        <p:spPr>
          <a:xfrm>
            <a:off x="-4986" y="6675500"/>
            <a:ext cx="12196189" cy="218745"/>
          </a:xfrm>
          <a:prstGeom prst="rect">
            <a:avLst/>
          </a:prstGeom>
          <a:solidFill>
            <a:srgbClr val="E56D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216A7F-9B3A-4241-A918-1AA5EB84D99D}"/>
              </a:ext>
            </a:extLst>
          </p:cNvPr>
          <p:cNvSpPr/>
          <p:nvPr/>
        </p:nvSpPr>
        <p:spPr>
          <a:xfrm>
            <a:off x="2408210" y="534921"/>
            <a:ext cx="283326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800" b="1" dirty="0">
                <a:solidFill>
                  <a:srgbClr val="8A8B8E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CONVOCATORIA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950196D8-76DF-4A9A-9C5F-8C789E07AB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5180989"/>
              </p:ext>
            </p:extLst>
          </p:nvPr>
        </p:nvGraphicFramePr>
        <p:xfrm>
          <a:off x="503382" y="1513216"/>
          <a:ext cx="5730272" cy="1456005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867891">
                  <a:extLst>
                    <a:ext uri="{9D8B030D-6E8A-4147-A177-3AD203B41FA5}">
                      <a16:colId xmlns:a16="http://schemas.microsoft.com/office/drawing/2014/main" val="2259930165"/>
                    </a:ext>
                  </a:extLst>
                </a:gridCol>
                <a:gridCol w="2862381">
                  <a:extLst>
                    <a:ext uri="{9D8B030D-6E8A-4147-A177-3AD203B41FA5}">
                      <a16:colId xmlns:a16="http://schemas.microsoft.com/office/drawing/2014/main" val="595685263"/>
                    </a:ext>
                  </a:extLst>
                </a:gridCol>
              </a:tblGrid>
              <a:tr h="244630">
                <a:tc>
                  <a:txBody>
                    <a:bodyPr/>
                    <a:lstStyle/>
                    <a:p>
                      <a:pPr algn="ctr"/>
                      <a:r>
                        <a:rPr lang="es-MX" sz="1600" dirty="0">
                          <a:latin typeface="+mj-lt"/>
                        </a:rPr>
                        <a:t>Logo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dirty="0">
                          <a:latin typeface="+mj-lt"/>
                        </a:rPr>
                        <a:t>Año de fundación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029238"/>
                  </a:ext>
                </a:extLst>
              </a:tr>
              <a:tr h="373575">
                <a:tc rowSpan="3"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MX" sz="1600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6969099"/>
                  </a:ext>
                </a:extLst>
              </a:tr>
              <a:tr h="373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b="1" dirty="0">
                          <a:solidFill>
                            <a:schemeClr val="bg1"/>
                          </a:solidFill>
                          <a:latin typeface="+mj-lt"/>
                        </a:rPr>
                        <a:t>Presidente y Director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335317"/>
                  </a:ext>
                </a:extLst>
              </a:tr>
              <a:tr h="3735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s-MX" sz="1600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97958435"/>
                  </a:ext>
                </a:extLst>
              </a:tr>
            </a:tbl>
          </a:graphicData>
        </a:graphic>
      </p:graphicFrame>
      <p:graphicFrame>
        <p:nvGraphicFramePr>
          <p:cNvPr id="7" name="Table 9">
            <a:extLst>
              <a:ext uri="{FF2B5EF4-FFF2-40B4-BE49-F238E27FC236}">
                <a16:creationId xmlns:a16="http://schemas.microsoft.com/office/drawing/2014/main" id="{85181BB1-EA5C-4C47-B058-B18277FD38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3237467"/>
              </p:ext>
            </p:extLst>
          </p:nvPr>
        </p:nvGraphicFramePr>
        <p:xfrm>
          <a:off x="6400802" y="2846575"/>
          <a:ext cx="5477976" cy="2464422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477976">
                  <a:extLst>
                    <a:ext uri="{9D8B030D-6E8A-4147-A177-3AD203B41FA5}">
                      <a16:colId xmlns:a16="http://schemas.microsoft.com/office/drawing/2014/main" val="2665220568"/>
                    </a:ext>
                  </a:extLst>
                </a:gridCol>
              </a:tblGrid>
              <a:tr h="358123">
                <a:tc>
                  <a:txBody>
                    <a:bodyPr/>
                    <a:lstStyle/>
                    <a:p>
                      <a:pPr algn="ctr"/>
                      <a:r>
                        <a:rPr lang="es-MX" sz="1600" dirty="0">
                          <a:latin typeface="+mj-lt"/>
                        </a:rPr>
                        <a:t>Breve descripción de proyecto/iniciativa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2201927"/>
                  </a:ext>
                </a:extLst>
              </a:tr>
              <a:tr h="2106299">
                <a:tc>
                  <a:txBody>
                    <a:bodyPr/>
                    <a:lstStyle/>
                    <a:p>
                      <a:endParaRPr lang="es-MX" sz="1600" i="1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3164925"/>
                  </a:ext>
                </a:extLst>
              </a:tr>
            </a:tbl>
          </a:graphicData>
        </a:graphic>
      </p:graphicFrame>
      <p:graphicFrame>
        <p:nvGraphicFramePr>
          <p:cNvPr id="47" name="Table 3">
            <a:extLst>
              <a:ext uri="{FF2B5EF4-FFF2-40B4-BE49-F238E27FC236}">
                <a16:creationId xmlns:a16="http://schemas.microsoft.com/office/drawing/2014/main" id="{49DD026C-A3BD-48BC-8597-1D91671577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962627"/>
              </p:ext>
            </p:extLst>
          </p:nvPr>
        </p:nvGraphicFramePr>
        <p:xfrm>
          <a:off x="503382" y="3010552"/>
          <a:ext cx="5730273" cy="2263412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730273">
                  <a:extLst>
                    <a:ext uri="{9D8B030D-6E8A-4147-A177-3AD203B41FA5}">
                      <a16:colId xmlns:a16="http://schemas.microsoft.com/office/drawing/2014/main" val="595685263"/>
                    </a:ext>
                  </a:extLst>
                </a:gridCol>
              </a:tblGrid>
              <a:tr h="2960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600" dirty="0">
                          <a:latin typeface="+mj-lt"/>
                        </a:rPr>
                        <a:t>¿Qué hacen? / ¿A qué se dedican?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029238"/>
                  </a:ext>
                </a:extLst>
              </a:tr>
              <a:tr h="1928132"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969099"/>
                  </a:ext>
                </a:extLst>
              </a:tr>
            </a:tbl>
          </a:graphicData>
        </a:graphic>
      </p:graphicFrame>
      <p:graphicFrame>
        <p:nvGraphicFramePr>
          <p:cNvPr id="12" name="Table 3">
            <a:extLst>
              <a:ext uri="{FF2B5EF4-FFF2-40B4-BE49-F238E27FC236}">
                <a16:creationId xmlns:a16="http://schemas.microsoft.com/office/drawing/2014/main" id="{A4E9E099-9302-40C7-88E4-53E35A401F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2281547"/>
              </p:ext>
            </p:extLst>
          </p:nvPr>
        </p:nvGraphicFramePr>
        <p:xfrm>
          <a:off x="6400802" y="5405944"/>
          <a:ext cx="5477976" cy="1128904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825992">
                  <a:extLst>
                    <a:ext uri="{9D8B030D-6E8A-4147-A177-3AD203B41FA5}">
                      <a16:colId xmlns:a16="http://schemas.microsoft.com/office/drawing/2014/main" val="595685263"/>
                    </a:ext>
                  </a:extLst>
                </a:gridCol>
                <a:gridCol w="1825992">
                  <a:extLst>
                    <a:ext uri="{9D8B030D-6E8A-4147-A177-3AD203B41FA5}">
                      <a16:colId xmlns:a16="http://schemas.microsoft.com/office/drawing/2014/main" val="1976101719"/>
                    </a:ext>
                  </a:extLst>
                </a:gridCol>
                <a:gridCol w="1825992">
                  <a:extLst>
                    <a:ext uri="{9D8B030D-6E8A-4147-A177-3AD203B41FA5}">
                      <a16:colId xmlns:a16="http://schemas.microsoft.com/office/drawing/2014/main" val="4281880411"/>
                    </a:ext>
                  </a:extLst>
                </a:gridCol>
              </a:tblGrid>
              <a:tr h="297861">
                <a:tc>
                  <a:txBody>
                    <a:bodyPr/>
                    <a:lstStyle/>
                    <a:p>
                      <a:pPr algn="ctr"/>
                      <a:r>
                        <a:rPr lang="es-MX" sz="1600" dirty="0">
                          <a:latin typeface="+mj-lt"/>
                        </a:rPr>
                        <a:t>Número de beneficiados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dirty="0">
                          <a:latin typeface="+mj-lt"/>
                        </a:rPr>
                        <a:t>Población beneficiada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dirty="0">
                          <a:latin typeface="+mj-lt"/>
                        </a:rPr>
                        <a:t>Presupuesto  del proyecto*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029238"/>
                  </a:ext>
                </a:extLst>
              </a:tr>
              <a:tr h="549784"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6969099"/>
                  </a:ext>
                </a:extLst>
              </a:tr>
            </a:tbl>
          </a:graphicData>
        </a:graphic>
      </p:graphicFrame>
      <p:graphicFrame>
        <p:nvGraphicFramePr>
          <p:cNvPr id="14" name="Table 3">
            <a:extLst>
              <a:ext uri="{FF2B5EF4-FFF2-40B4-BE49-F238E27FC236}">
                <a16:creationId xmlns:a16="http://schemas.microsoft.com/office/drawing/2014/main" id="{3DCC43A0-1786-40A8-885A-FE5952DEA7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189327"/>
              </p:ext>
            </p:extLst>
          </p:nvPr>
        </p:nvGraphicFramePr>
        <p:xfrm>
          <a:off x="503381" y="5405945"/>
          <a:ext cx="5730274" cy="1128904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67528">
                  <a:extLst>
                    <a:ext uri="{9D8B030D-6E8A-4147-A177-3AD203B41FA5}">
                      <a16:colId xmlns:a16="http://schemas.microsoft.com/office/drawing/2014/main" val="595685263"/>
                    </a:ext>
                  </a:extLst>
                </a:gridCol>
                <a:gridCol w="3462746">
                  <a:extLst>
                    <a:ext uri="{9D8B030D-6E8A-4147-A177-3AD203B41FA5}">
                      <a16:colId xmlns:a16="http://schemas.microsoft.com/office/drawing/2014/main" val="2388530192"/>
                    </a:ext>
                  </a:extLst>
                </a:gridCol>
              </a:tblGrid>
              <a:tr h="510610">
                <a:tc>
                  <a:txBody>
                    <a:bodyPr/>
                    <a:lstStyle/>
                    <a:p>
                      <a:pPr algn="ctr"/>
                      <a:r>
                        <a:rPr lang="es-MX" sz="1600" dirty="0">
                          <a:latin typeface="+mj-lt"/>
                        </a:rPr>
                        <a:t>Alcance: Nacional / Local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1600" dirty="0">
                          <a:latin typeface="+mj-lt"/>
                        </a:rPr>
                        <a:t>Definir lugares de alcance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029238"/>
                  </a:ext>
                </a:extLst>
              </a:tr>
              <a:tr h="618294"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86969099"/>
                  </a:ext>
                </a:extLst>
              </a:tr>
            </a:tbl>
          </a:graphicData>
        </a:graphic>
      </p:graphicFrame>
      <p:grpSp>
        <p:nvGrpSpPr>
          <p:cNvPr id="15" name="Group 20">
            <a:extLst>
              <a:ext uri="{FF2B5EF4-FFF2-40B4-BE49-F238E27FC236}">
                <a16:creationId xmlns:a16="http://schemas.microsoft.com/office/drawing/2014/main" id="{B7FAB3B7-B85D-4C6E-BC30-8E6159625763}"/>
              </a:ext>
            </a:extLst>
          </p:cNvPr>
          <p:cNvGrpSpPr/>
          <p:nvPr/>
        </p:nvGrpSpPr>
        <p:grpSpPr>
          <a:xfrm>
            <a:off x="5110843" y="142546"/>
            <a:ext cx="8524511" cy="1200150"/>
            <a:chOff x="1751476" y="525463"/>
            <a:chExt cx="8928100" cy="1200150"/>
          </a:xfrm>
        </p:grpSpPr>
        <p:sp>
          <p:nvSpPr>
            <p:cNvPr id="16" name="TextBox 5">
              <a:extLst>
                <a:ext uri="{FF2B5EF4-FFF2-40B4-BE49-F238E27FC236}">
                  <a16:creationId xmlns:a16="http://schemas.microsoft.com/office/drawing/2014/main" id="{4691A6CF-6BD1-434E-919E-E08D8B33C9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476" y="525463"/>
              <a:ext cx="8928100" cy="1200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Razón social:</a:t>
              </a:r>
            </a:p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Nombre del contacto: </a:t>
              </a:r>
            </a:p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Correo: </a:t>
              </a:r>
            </a:p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Teléfono:</a:t>
              </a:r>
            </a:p>
          </p:txBody>
        </p:sp>
        <p:cxnSp>
          <p:nvCxnSpPr>
            <p:cNvPr id="17" name="Straight Connector 6">
              <a:extLst>
                <a:ext uri="{FF2B5EF4-FFF2-40B4-BE49-F238E27FC236}">
                  <a16:creationId xmlns:a16="http://schemas.microsoft.com/office/drawing/2014/main" id="{6AF24099-571C-4970-9413-7060FDBFB977}"/>
                </a:ext>
              </a:extLst>
            </p:cNvPr>
            <p:cNvCxnSpPr>
              <a:cxnSpLocks/>
            </p:cNvCxnSpPr>
            <p:nvPr/>
          </p:nvCxnSpPr>
          <p:spPr>
            <a:xfrm>
              <a:off x="1835613" y="824468"/>
              <a:ext cx="67425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7">
              <a:extLst>
                <a:ext uri="{FF2B5EF4-FFF2-40B4-BE49-F238E27FC236}">
                  <a16:creationId xmlns:a16="http://schemas.microsoft.com/office/drawing/2014/main" id="{2B009B57-3390-4D30-A2B9-30B8D714D12D}"/>
                </a:ext>
              </a:extLst>
            </p:cNvPr>
            <p:cNvCxnSpPr>
              <a:cxnSpLocks/>
            </p:cNvCxnSpPr>
            <p:nvPr/>
          </p:nvCxnSpPr>
          <p:spPr>
            <a:xfrm>
              <a:off x="1835613" y="1137206"/>
              <a:ext cx="67425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8">
              <a:extLst>
                <a:ext uri="{FF2B5EF4-FFF2-40B4-BE49-F238E27FC236}">
                  <a16:creationId xmlns:a16="http://schemas.microsoft.com/office/drawing/2014/main" id="{91D4BB90-984A-42D4-8F24-5ED109EADBC7}"/>
                </a:ext>
              </a:extLst>
            </p:cNvPr>
            <p:cNvCxnSpPr>
              <a:cxnSpLocks/>
            </p:cNvCxnSpPr>
            <p:nvPr/>
          </p:nvCxnSpPr>
          <p:spPr>
            <a:xfrm>
              <a:off x="1835613" y="1400731"/>
              <a:ext cx="67425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9">
              <a:extLst>
                <a:ext uri="{FF2B5EF4-FFF2-40B4-BE49-F238E27FC236}">
                  <a16:creationId xmlns:a16="http://schemas.microsoft.com/office/drawing/2014/main" id="{6F73A4BC-7312-4C95-BD9B-3CEC71CAC203}"/>
                </a:ext>
              </a:extLst>
            </p:cNvPr>
            <p:cNvCxnSpPr>
              <a:cxnSpLocks/>
            </p:cNvCxnSpPr>
            <p:nvPr/>
          </p:nvCxnSpPr>
          <p:spPr>
            <a:xfrm>
              <a:off x="1835613" y="1664256"/>
              <a:ext cx="67425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3FC41E96-8987-4CEB-A549-3ACC2AA3E46A}"/>
              </a:ext>
            </a:extLst>
          </p:cNvPr>
          <p:cNvGrpSpPr/>
          <p:nvPr/>
        </p:nvGrpSpPr>
        <p:grpSpPr>
          <a:xfrm>
            <a:off x="7845801" y="1719045"/>
            <a:ext cx="1126380" cy="369332"/>
            <a:chOff x="6483350" y="1894745"/>
            <a:chExt cx="1126380" cy="369332"/>
          </a:xfrm>
        </p:grpSpPr>
        <p:sp>
          <p:nvSpPr>
            <p:cNvPr id="21" name="TextBox 25">
              <a:extLst>
                <a:ext uri="{FF2B5EF4-FFF2-40B4-BE49-F238E27FC236}">
                  <a16:creationId xmlns:a16="http://schemas.microsoft.com/office/drawing/2014/main" id="{0EC5B103-B9A7-4CD6-BA1B-865856179F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13550" y="1894745"/>
              <a:ext cx="79618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SALUD</a:t>
              </a:r>
            </a:p>
          </p:txBody>
        </p:sp>
        <p:sp>
          <p:nvSpPr>
            <p:cNvPr id="25" name="Rectángulo 3">
              <a:extLst>
                <a:ext uri="{FF2B5EF4-FFF2-40B4-BE49-F238E27FC236}">
                  <a16:creationId xmlns:a16="http://schemas.microsoft.com/office/drawing/2014/main" id="{8F1089AD-9649-4C72-8122-C0D989F341F2}"/>
                </a:ext>
              </a:extLst>
            </p:cNvPr>
            <p:cNvSpPr/>
            <p:nvPr/>
          </p:nvSpPr>
          <p:spPr>
            <a:xfrm>
              <a:off x="6483350" y="1928083"/>
              <a:ext cx="330200" cy="330200"/>
            </a:xfrm>
            <a:prstGeom prst="rect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  <a:prstDash val="soli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endParaRPr lang="es-MX" sz="1400" dirty="0">
                <a:latin typeface="Century Gothic" panose="020B0502020202020204" pitchFamily="34" charset="0"/>
                <a:cs typeface="Calibri"/>
              </a:endParaRPr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056A93E1-D813-4588-AB86-09260759540E}"/>
              </a:ext>
            </a:extLst>
          </p:cNvPr>
          <p:cNvGrpSpPr/>
          <p:nvPr/>
        </p:nvGrpSpPr>
        <p:grpSpPr>
          <a:xfrm>
            <a:off x="7845801" y="2228019"/>
            <a:ext cx="1646477" cy="371475"/>
            <a:chOff x="7736043" y="2019346"/>
            <a:chExt cx="1646477" cy="371475"/>
          </a:xfrm>
        </p:grpSpPr>
        <p:sp>
          <p:nvSpPr>
            <p:cNvPr id="23" name="TextBox 26">
              <a:extLst>
                <a:ext uri="{FF2B5EF4-FFF2-40B4-BE49-F238E27FC236}">
                  <a16:creationId xmlns:a16="http://schemas.microsoft.com/office/drawing/2014/main" id="{C95A51DD-9609-4213-B496-0E5055104E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23393" y="2019346"/>
              <a:ext cx="125912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ASISTENCIA</a:t>
              </a:r>
            </a:p>
          </p:txBody>
        </p:sp>
        <p:sp>
          <p:nvSpPr>
            <p:cNvPr id="26" name="Rectángulo 50">
              <a:extLst>
                <a:ext uri="{FF2B5EF4-FFF2-40B4-BE49-F238E27FC236}">
                  <a16:creationId xmlns:a16="http://schemas.microsoft.com/office/drawing/2014/main" id="{BF484153-387F-44DF-8B92-F4F2ABD7A789}"/>
                </a:ext>
              </a:extLst>
            </p:cNvPr>
            <p:cNvSpPr/>
            <p:nvPr/>
          </p:nvSpPr>
          <p:spPr>
            <a:xfrm>
              <a:off x="7736043" y="2059034"/>
              <a:ext cx="330200" cy="331787"/>
            </a:xfrm>
            <a:prstGeom prst="rect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  <a:prstDash val="soli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endParaRPr lang="es-MX" sz="1400" dirty="0">
                <a:latin typeface="Century Gothic" panose="020B0502020202020204" pitchFamily="34" charset="0"/>
                <a:cs typeface="Calibri"/>
              </a:endParaRPr>
            </a:p>
          </p:txBody>
        </p:sp>
      </p:grpSp>
      <p:grpSp>
        <p:nvGrpSpPr>
          <p:cNvPr id="6" name="Grupo 5">
            <a:extLst>
              <a:ext uri="{FF2B5EF4-FFF2-40B4-BE49-F238E27FC236}">
                <a16:creationId xmlns:a16="http://schemas.microsoft.com/office/drawing/2014/main" id="{5C1A0128-2C33-427E-BF27-1B3343ADD10E}"/>
              </a:ext>
            </a:extLst>
          </p:cNvPr>
          <p:cNvGrpSpPr/>
          <p:nvPr/>
        </p:nvGrpSpPr>
        <p:grpSpPr>
          <a:xfrm>
            <a:off x="9634538" y="2200353"/>
            <a:ext cx="1697804" cy="369888"/>
            <a:chOff x="9710738" y="1991680"/>
            <a:chExt cx="1697804" cy="369888"/>
          </a:xfrm>
        </p:grpSpPr>
        <p:sp>
          <p:nvSpPr>
            <p:cNvPr id="24" name="TextBox 27">
              <a:extLst>
                <a:ext uri="{FF2B5EF4-FFF2-40B4-BE49-F238E27FC236}">
                  <a16:creationId xmlns:a16="http://schemas.microsoft.com/office/drawing/2014/main" id="{7C224E7E-2992-4CA5-AB37-87816E4E1D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94913" y="1991680"/>
              <a:ext cx="131362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  <a:sym typeface="Wingdings" panose="05000000000000000000" pitchFamily="2" charset="2"/>
                </a:rPr>
                <a:t>EDUCACIÓN</a:t>
              </a:r>
              <a:endParaRPr lang="es-MX" altLang="es-MX" sz="1800" dirty="0">
                <a:latin typeface="+mj-lt"/>
              </a:endParaRPr>
            </a:p>
          </p:txBody>
        </p:sp>
        <p:sp>
          <p:nvSpPr>
            <p:cNvPr id="27" name="Rectángulo 52">
              <a:extLst>
                <a:ext uri="{FF2B5EF4-FFF2-40B4-BE49-F238E27FC236}">
                  <a16:creationId xmlns:a16="http://schemas.microsoft.com/office/drawing/2014/main" id="{7BE5B30F-8464-48A0-962F-F014A1903517}"/>
                </a:ext>
              </a:extLst>
            </p:cNvPr>
            <p:cNvSpPr/>
            <p:nvPr/>
          </p:nvSpPr>
          <p:spPr>
            <a:xfrm>
              <a:off x="9710738" y="2031368"/>
              <a:ext cx="330200" cy="330200"/>
            </a:xfrm>
            <a:prstGeom prst="rect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  <a:prstDash val="soli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endParaRPr lang="es-MX" sz="1400" dirty="0">
                <a:latin typeface="Century Gothic" panose="020B0502020202020204" pitchFamily="34" charset="0"/>
                <a:cs typeface="Calibri"/>
              </a:endParaRPr>
            </a:p>
          </p:txBody>
        </p:sp>
      </p:grpSp>
      <p:grpSp>
        <p:nvGrpSpPr>
          <p:cNvPr id="10" name="Grupo 9">
            <a:extLst>
              <a:ext uri="{FF2B5EF4-FFF2-40B4-BE49-F238E27FC236}">
                <a16:creationId xmlns:a16="http://schemas.microsoft.com/office/drawing/2014/main" id="{A0C45335-316B-4BD9-A2C7-AB0A42625EEB}"/>
              </a:ext>
            </a:extLst>
          </p:cNvPr>
          <p:cNvGrpSpPr/>
          <p:nvPr/>
        </p:nvGrpSpPr>
        <p:grpSpPr>
          <a:xfrm>
            <a:off x="9634538" y="1729192"/>
            <a:ext cx="2075472" cy="371475"/>
            <a:chOff x="9710738" y="1453844"/>
            <a:chExt cx="2075472" cy="371475"/>
          </a:xfrm>
        </p:grpSpPr>
        <p:sp>
          <p:nvSpPr>
            <p:cNvPr id="28" name="TextBox 32">
              <a:extLst>
                <a:ext uri="{FF2B5EF4-FFF2-40B4-BE49-F238E27FC236}">
                  <a16:creationId xmlns:a16="http://schemas.microsoft.com/office/drawing/2014/main" id="{C9728F0A-1442-4CF2-A3F8-A2180802D7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94913" y="1453844"/>
              <a:ext cx="1691297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  <a:sym typeface="Wingdings" panose="05000000000000000000" pitchFamily="2" charset="2"/>
                </a:rPr>
                <a:t>CONSTRUCCIÓN</a:t>
              </a:r>
              <a:endParaRPr lang="es-MX" altLang="es-MX" sz="1800" dirty="0">
                <a:latin typeface="+mj-lt"/>
              </a:endParaRPr>
            </a:p>
          </p:txBody>
        </p:sp>
        <p:sp>
          <p:nvSpPr>
            <p:cNvPr id="29" name="Rectángulo 52">
              <a:extLst>
                <a:ext uri="{FF2B5EF4-FFF2-40B4-BE49-F238E27FC236}">
                  <a16:creationId xmlns:a16="http://schemas.microsoft.com/office/drawing/2014/main" id="{AF899373-732C-4FA8-9670-37845FAF9DC9}"/>
                </a:ext>
              </a:extLst>
            </p:cNvPr>
            <p:cNvSpPr/>
            <p:nvPr/>
          </p:nvSpPr>
          <p:spPr>
            <a:xfrm>
              <a:off x="9710738" y="1493531"/>
              <a:ext cx="330200" cy="331788"/>
            </a:xfrm>
            <a:prstGeom prst="rect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  <a:prstDash val="soli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endParaRPr lang="es-MX" sz="1400" dirty="0">
                <a:latin typeface="Century Gothic" panose="020B0502020202020204" pitchFamily="34" charset="0"/>
                <a:cs typeface="Calibri"/>
              </a:endParaRPr>
            </a:p>
          </p:txBody>
        </p:sp>
      </p:grpSp>
      <p:pic>
        <p:nvPicPr>
          <p:cNvPr id="8" name="Picture 7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EFC96575-4550-26BE-1673-CA7C6F770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41" y="404645"/>
            <a:ext cx="1736490" cy="91806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CB24F23-DB42-E623-3923-E9C08316A5B4}"/>
              </a:ext>
            </a:extLst>
          </p:cNvPr>
          <p:cNvSpPr txBox="1"/>
          <p:nvPr/>
        </p:nvSpPr>
        <p:spPr>
          <a:xfrm>
            <a:off x="8099881" y="6630983"/>
            <a:ext cx="38376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MX" sz="1400" b="1" dirty="0">
                <a:solidFill>
                  <a:schemeClr val="bg1"/>
                </a:solidFill>
                <a:latin typeface="+mj-lt"/>
              </a:rPr>
              <a:t>*Anexar documento con presupuesto desglosado</a:t>
            </a:r>
          </a:p>
        </p:txBody>
      </p:sp>
    </p:spTree>
    <p:extLst>
      <p:ext uri="{BB962C8B-B14F-4D97-AF65-F5344CB8AC3E}">
        <p14:creationId xmlns:p14="http://schemas.microsoft.com/office/powerpoint/2010/main" val="206997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F91E28-AE1D-6B35-7037-A56B3450A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3</a:t>
            </a:fld>
            <a:endParaRPr lang="es-ES_tradnl"/>
          </a:p>
        </p:txBody>
      </p:sp>
      <p:graphicFrame>
        <p:nvGraphicFramePr>
          <p:cNvPr id="5" name="Table 3">
            <a:extLst>
              <a:ext uri="{FF2B5EF4-FFF2-40B4-BE49-F238E27FC236}">
                <a16:creationId xmlns:a16="http://schemas.microsoft.com/office/drawing/2014/main" id="{B18C01B6-CA6D-576B-3B24-0DDDCDEDB7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006318"/>
              </p:ext>
            </p:extLst>
          </p:nvPr>
        </p:nvGraphicFramePr>
        <p:xfrm>
          <a:off x="503382" y="1430326"/>
          <a:ext cx="7587673" cy="5183537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7587673">
                  <a:extLst>
                    <a:ext uri="{9D8B030D-6E8A-4147-A177-3AD203B41FA5}">
                      <a16:colId xmlns:a16="http://schemas.microsoft.com/office/drawing/2014/main" val="595685263"/>
                    </a:ext>
                  </a:extLst>
                </a:gridCol>
              </a:tblGrid>
              <a:tr h="7678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600" dirty="0">
                          <a:latin typeface="+mj-lt"/>
                        </a:rPr>
                        <a:t>Fotografías del proyecto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029238"/>
                  </a:ext>
                </a:extLst>
              </a:tr>
              <a:tr h="4415698"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969099"/>
                  </a:ext>
                </a:extLst>
              </a:tr>
            </a:tbl>
          </a:graphicData>
        </a:graphic>
      </p:graphicFrame>
      <p:pic>
        <p:nvPicPr>
          <p:cNvPr id="2" name="Picture 1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C2A345C7-A5EC-B823-B7E3-778A8BBA6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41" y="404645"/>
            <a:ext cx="1736490" cy="918069"/>
          </a:xfrm>
          <a:prstGeom prst="rect">
            <a:avLst/>
          </a:prstGeom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09922B8-C15C-212A-2957-29408C23D6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5051030"/>
              </p:ext>
            </p:extLst>
          </p:nvPr>
        </p:nvGraphicFramePr>
        <p:xfrm>
          <a:off x="8229600" y="1430328"/>
          <a:ext cx="3385128" cy="2286142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385128">
                  <a:extLst>
                    <a:ext uri="{9D8B030D-6E8A-4147-A177-3AD203B41FA5}">
                      <a16:colId xmlns:a16="http://schemas.microsoft.com/office/drawing/2014/main" val="595685263"/>
                    </a:ext>
                  </a:extLst>
                </a:gridCol>
              </a:tblGrid>
              <a:tr h="5110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600" dirty="0">
                          <a:latin typeface="+mj-lt"/>
                        </a:rPr>
                        <a:t>Especificar si han sido beneficiadas por nuestros programas anteriormente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029238"/>
                  </a:ext>
                </a:extLst>
              </a:tr>
              <a:tr h="1707022"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969099"/>
                  </a:ext>
                </a:extLst>
              </a:tr>
            </a:tbl>
          </a:graphicData>
        </a:graphic>
      </p:graphicFrame>
      <p:grpSp>
        <p:nvGrpSpPr>
          <p:cNvPr id="16" name="Grupo 4">
            <a:extLst>
              <a:ext uri="{FF2B5EF4-FFF2-40B4-BE49-F238E27FC236}">
                <a16:creationId xmlns:a16="http://schemas.microsoft.com/office/drawing/2014/main" id="{78A66D7E-458D-5DFD-CAD5-DE3658683E92}"/>
              </a:ext>
            </a:extLst>
          </p:cNvPr>
          <p:cNvGrpSpPr/>
          <p:nvPr/>
        </p:nvGrpSpPr>
        <p:grpSpPr>
          <a:xfrm>
            <a:off x="8372236" y="2090520"/>
            <a:ext cx="2749901" cy="369332"/>
            <a:chOff x="6483350" y="1894745"/>
            <a:chExt cx="2749901" cy="369332"/>
          </a:xfrm>
        </p:grpSpPr>
        <p:sp>
          <p:nvSpPr>
            <p:cNvPr id="17" name="TextBox 25">
              <a:extLst>
                <a:ext uri="{FF2B5EF4-FFF2-40B4-BE49-F238E27FC236}">
                  <a16:creationId xmlns:a16="http://schemas.microsoft.com/office/drawing/2014/main" id="{4A613328-272B-2B1D-D062-10AA77AECF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13550" y="1894745"/>
              <a:ext cx="241970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DONACIÓN DE PINTURA</a:t>
              </a:r>
            </a:p>
          </p:txBody>
        </p:sp>
        <p:sp>
          <p:nvSpPr>
            <p:cNvPr id="18" name="Rectángulo 3">
              <a:extLst>
                <a:ext uri="{FF2B5EF4-FFF2-40B4-BE49-F238E27FC236}">
                  <a16:creationId xmlns:a16="http://schemas.microsoft.com/office/drawing/2014/main" id="{89ECF880-E6A1-80D4-E6A0-1A9764DAF598}"/>
                </a:ext>
              </a:extLst>
            </p:cNvPr>
            <p:cNvSpPr/>
            <p:nvPr/>
          </p:nvSpPr>
          <p:spPr>
            <a:xfrm>
              <a:off x="6483350" y="1928083"/>
              <a:ext cx="330200" cy="330200"/>
            </a:xfrm>
            <a:prstGeom prst="rect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  <a:prstDash val="soli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endParaRPr lang="es-MX" sz="1400" dirty="0">
                <a:latin typeface="Century Gothic" panose="020B0502020202020204" pitchFamily="34" charset="0"/>
                <a:cs typeface="Calibri"/>
              </a:endParaRPr>
            </a:p>
          </p:txBody>
        </p:sp>
      </p:grpSp>
      <p:grpSp>
        <p:nvGrpSpPr>
          <p:cNvPr id="19" name="Grupo 10">
            <a:extLst>
              <a:ext uri="{FF2B5EF4-FFF2-40B4-BE49-F238E27FC236}">
                <a16:creationId xmlns:a16="http://schemas.microsoft.com/office/drawing/2014/main" id="{36D6F4CE-88AF-6CBB-BA12-03C191BA0994}"/>
              </a:ext>
            </a:extLst>
          </p:cNvPr>
          <p:cNvGrpSpPr/>
          <p:nvPr/>
        </p:nvGrpSpPr>
        <p:grpSpPr>
          <a:xfrm>
            <a:off x="8372236" y="2599494"/>
            <a:ext cx="3112583" cy="371475"/>
            <a:chOff x="7736043" y="2019346"/>
            <a:chExt cx="3112583" cy="371475"/>
          </a:xfrm>
        </p:grpSpPr>
        <p:sp>
          <p:nvSpPr>
            <p:cNvPr id="20" name="TextBox 26">
              <a:extLst>
                <a:ext uri="{FF2B5EF4-FFF2-40B4-BE49-F238E27FC236}">
                  <a16:creationId xmlns:a16="http://schemas.microsoft.com/office/drawing/2014/main" id="{74E67CD0-78E8-1C8A-A1C0-E698FAB27B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23393" y="2019346"/>
              <a:ext cx="272523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DONACIÓN DE MERCANCÍA</a:t>
              </a:r>
            </a:p>
          </p:txBody>
        </p:sp>
        <p:sp>
          <p:nvSpPr>
            <p:cNvPr id="21" name="Rectángulo 50">
              <a:extLst>
                <a:ext uri="{FF2B5EF4-FFF2-40B4-BE49-F238E27FC236}">
                  <a16:creationId xmlns:a16="http://schemas.microsoft.com/office/drawing/2014/main" id="{088CFA29-E033-0C62-21A6-E679425404EA}"/>
                </a:ext>
              </a:extLst>
            </p:cNvPr>
            <p:cNvSpPr/>
            <p:nvPr/>
          </p:nvSpPr>
          <p:spPr>
            <a:xfrm>
              <a:off x="7736043" y="2059034"/>
              <a:ext cx="330200" cy="331787"/>
            </a:xfrm>
            <a:prstGeom prst="rect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  <a:prstDash val="soli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endParaRPr lang="es-MX" sz="1400" dirty="0">
                <a:latin typeface="Century Gothic" panose="020B0502020202020204" pitchFamily="34" charset="0"/>
                <a:cs typeface="Calibri"/>
              </a:endParaRPr>
            </a:p>
          </p:txBody>
        </p:sp>
      </p:grpSp>
      <p:grpSp>
        <p:nvGrpSpPr>
          <p:cNvPr id="22" name="Grupo 9">
            <a:extLst>
              <a:ext uri="{FF2B5EF4-FFF2-40B4-BE49-F238E27FC236}">
                <a16:creationId xmlns:a16="http://schemas.microsoft.com/office/drawing/2014/main" id="{DE4BCBE4-6AF1-7EAA-3F1C-EED815819DFF}"/>
              </a:ext>
            </a:extLst>
          </p:cNvPr>
          <p:cNvGrpSpPr/>
          <p:nvPr/>
        </p:nvGrpSpPr>
        <p:grpSpPr>
          <a:xfrm>
            <a:off x="8372236" y="3125017"/>
            <a:ext cx="2084769" cy="371475"/>
            <a:chOff x="9710738" y="1453844"/>
            <a:chExt cx="2084769" cy="371475"/>
          </a:xfrm>
        </p:grpSpPr>
        <p:sp>
          <p:nvSpPr>
            <p:cNvPr id="23" name="TextBox 32">
              <a:extLst>
                <a:ext uri="{FF2B5EF4-FFF2-40B4-BE49-F238E27FC236}">
                  <a16:creationId xmlns:a16="http://schemas.microsoft.com/office/drawing/2014/main" id="{F293E164-ED04-485B-C86C-0446D898F1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94913" y="1453844"/>
              <a:ext cx="170059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  <a:sym typeface="Wingdings" panose="05000000000000000000" pitchFamily="2" charset="2"/>
                </a:rPr>
                <a:t>EQUIPOS DEPOT</a:t>
              </a:r>
              <a:endParaRPr lang="es-MX" altLang="es-MX" sz="1800" dirty="0">
                <a:latin typeface="+mj-lt"/>
              </a:endParaRPr>
            </a:p>
          </p:txBody>
        </p:sp>
        <p:sp>
          <p:nvSpPr>
            <p:cNvPr id="24" name="Rectángulo 52">
              <a:extLst>
                <a:ext uri="{FF2B5EF4-FFF2-40B4-BE49-F238E27FC236}">
                  <a16:creationId xmlns:a16="http://schemas.microsoft.com/office/drawing/2014/main" id="{BFCE14D0-6F57-90FF-DFDF-B601435B88DF}"/>
                </a:ext>
              </a:extLst>
            </p:cNvPr>
            <p:cNvSpPr/>
            <p:nvPr/>
          </p:nvSpPr>
          <p:spPr>
            <a:xfrm>
              <a:off x="9710738" y="1493531"/>
              <a:ext cx="330200" cy="331788"/>
            </a:xfrm>
            <a:prstGeom prst="rect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  <a:prstDash val="solid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>
                <a:defRPr/>
              </a:pPr>
              <a:endParaRPr lang="es-MX" sz="1400" dirty="0">
                <a:latin typeface="Century Gothic" panose="020B0502020202020204" pitchFamily="34" charset="0"/>
                <a:cs typeface="Calibri"/>
              </a:endParaRPr>
            </a:p>
          </p:txBody>
        </p:sp>
      </p:grpSp>
      <p:graphicFrame>
        <p:nvGraphicFramePr>
          <p:cNvPr id="25" name="Table 3">
            <a:extLst>
              <a:ext uri="{FF2B5EF4-FFF2-40B4-BE49-F238E27FC236}">
                <a16:creationId xmlns:a16="http://schemas.microsoft.com/office/drawing/2014/main" id="{7D1FCE65-BBD2-D9A9-9D37-F545050274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540294"/>
              </p:ext>
            </p:extLst>
          </p:nvPr>
        </p:nvGraphicFramePr>
        <p:xfrm>
          <a:off x="8229600" y="3860055"/>
          <a:ext cx="3385128" cy="2753807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385128">
                  <a:extLst>
                    <a:ext uri="{9D8B030D-6E8A-4147-A177-3AD203B41FA5}">
                      <a16:colId xmlns:a16="http://schemas.microsoft.com/office/drawing/2014/main" val="595685263"/>
                    </a:ext>
                  </a:extLst>
                </a:gridCol>
              </a:tblGrid>
              <a:tr h="69758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600" dirty="0">
                          <a:latin typeface="+mj-lt"/>
                        </a:rPr>
                        <a:t>Redes Sociales oficiales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1029238"/>
                  </a:ext>
                </a:extLst>
              </a:tr>
              <a:tr h="2056219"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s-MX" sz="1600" dirty="0">
                          <a:latin typeface="+mj-lt"/>
                        </a:rPr>
                        <a:t>Facebook: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es-MX" sz="1600" dirty="0">
                        <a:latin typeface="+mj-lt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s-MX" sz="1600" dirty="0">
                          <a:latin typeface="+mj-lt"/>
                        </a:rPr>
                        <a:t>Twitter: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es-MX" sz="1600" dirty="0">
                        <a:latin typeface="+mj-lt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s-MX" sz="1600" dirty="0">
                          <a:latin typeface="+mj-lt"/>
                        </a:rPr>
                        <a:t>Instagram: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969099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AD0421C5-C2A3-1C5B-EA90-1CC84B651E36}"/>
              </a:ext>
            </a:extLst>
          </p:cNvPr>
          <p:cNvSpPr/>
          <p:nvPr/>
        </p:nvSpPr>
        <p:spPr>
          <a:xfrm>
            <a:off x="-4986" y="6675500"/>
            <a:ext cx="12196189" cy="218745"/>
          </a:xfrm>
          <a:prstGeom prst="rect">
            <a:avLst/>
          </a:prstGeom>
          <a:solidFill>
            <a:srgbClr val="E56D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49496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11">
            <a:extLst>
              <a:ext uri="{FF2B5EF4-FFF2-40B4-BE49-F238E27FC236}">
                <a16:creationId xmlns:a16="http://schemas.microsoft.com/office/drawing/2014/main" id="{623E9CA7-8496-4BD7-AC39-546B08B948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43286"/>
              </p:ext>
            </p:extLst>
          </p:nvPr>
        </p:nvGraphicFramePr>
        <p:xfrm>
          <a:off x="5941111" y="1677276"/>
          <a:ext cx="5748232" cy="40059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482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2667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s-MX" sz="1800" b="1" i="0" dirty="0" err="1">
                          <a:latin typeface="+mj-lt"/>
                        </a:rPr>
                        <a:t>The</a:t>
                      </a:r>
                      <a:r>
                        <a:rPr lang="es-MX" sz="1800" b="1" i="0" dirty="0">
                          <a:latin typeface="+mj-lt"/>
                        </a:rPr>
                        <a:t> Home Depot México se reserva el derecho de:</a:t>
                      </a:r>
                    </a:p>
                  </a:txBody>
                  <a:tcPr marL="91435" marR="91435" marT="45704" marB="45704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3423"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1800" i="0" dirty="0">
                          <a:latin typeface="+mj-lt"/>
                        </a:rPr>
                        <a:t>Solicitar la información para aclarar o valorar lo que considere necesario para fines del proceso de evaluación.</a:t>
                      </a:r>
                    </a:p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1800" i="0" dirty="0">
                          <a:latin typeface="+mj-lt"/>
                        </a:rPr>
                        <a:t>Programar entrevistas, si se considera oportuno, para evaluación de proyecto.</a:t>
                      </a:r>
                    </a:p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1800" i="0" dirty="0">
                          <a:latin typeface="+mj-lt"/>
                        </a:rPr>
                        <a:t>Elegir los proyectos a beneficiar; la decisión es inapelable.</a:t>
                      </a:r>
                    </a:p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1800" i="0" dirty="0">
                          <a:latin typeface="+mj-lt"/>
                        </a:rPr>
                        <a:t>Interrumpir el proceso de asignación de donativo, si lo considera necesario.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800" i="0" dirty="0">
                          <a:latin typeface="+mj-lt"/>
                        </a:rPr>
                        <a:t>Los proyectos deben de ser ejecutado a través de una donatarias autorizadas.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MX" sz="1800" i="0" dirty="0">
                          <a:latin typeface="+mj-lt"/>
                        </a:rPr>
                        <a:t>Usar el logo de la Institución beneficiada en los canales de comunicación.</a:t>
                      </a:r>
                    </a:p>
                  </a:txBody>
                  <a:tcPr marL="91435" marR="91435" marT="45704" marB="4570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TextBox 18">
            <a:extLst>
              <a:ext uri="{FF2B5EF4-FFF2-40B4-BE49-F238E27FC236}">
                <a16:creationId xmlns:a16="http://schemas.microsoft.com/office/drawing/2014/main" id="{02ED7B89-4A7F-489C-B64D-72D234536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5982" y="1030945"/>
            <a:ext cx="348364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3600" b="1" dirty="0">
                <a:solidFill>
                  <a:schemeClr val="accent2"/>
                </a:solidFill>
                <a:latin typeface="Ink Free" panose="03080402000500000000" pitchFamily="66" charset="0"/>
              </a:rPr>
              <a:t>¡Muchas Gracias!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4DA259-CEC1-41FA-8516-CF878192C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4</a:t>
            </a:fld>
            <a:endParaRPr lang="es-ES_tradnl"/>
          </a:p>
        </p:txBody>
      </p:sp>
      <p:pic>
        <p:nvPicPr>
          <p:cNvPr id="13" name="Picture 12" descr="A picture containing person, outdoor&#10;&#10;Description automatically generated">
            <a:extLst>
              <a:ext uri="{FF2B5EF4-FFF2-40B4-BE49-F238E27FC236}">
                <a16:creationId xmlns:a16="http://schemas.microsoft.com/office/drawing/2014/main" id="{FA0F9285-92F3-44A7-AAF1-A8895459AD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289"/>
          <a:stretch/>
        </p:blipFill>
        <p:spPr>
          <a:xfrm>
            <a:off x="-48317" y="1"/>
            <a:ext cx="5272724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CFDC689-A601-4DCE-A4F9-803B338A8AE8}"/>
              </a:ext>
            </a:extLst>
          </p:cNvPr>
          <p:cNvSpPr/>
          <p:nvPr/>
        </p:nvSpPr>
        <p:spPr>
          <a:xfrm>
            <a:off x="-48316" y="6671464"/>
            <a:ext cx="12239520" cy="222781"/>
          </a:xfrm>
          <a:prstGeom prst="rect">
            <a:avLst/>
          </a:prstGeom>
          <a:solidFill>
            <a:srgbClr val="E56D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4A815D1-5C4D-4830-BCA1-ECE9F180B57C}"/>
              </a:ext>
            </a:extLst>
          </p:cNvPr>
          <p:cNvSpPr txBox="1"/>
          <p:nvPr/>
        </p:nvSpPr>
        <p:spPr>
          <a:xfrm>
            <a:off x="5822092" y="5827055"/>
            <a:ext cx="61207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s-MX" sz="1800" i="0" dirty="0">
                <a:latin typeface="+mj-lt"/>
              </a:rPr>
              <a:t>Esta es una convocatoria, el llenado de este documento no obliga a The Home Depot México realizar un donativo.</a:t>
            </a:r>
          </a:p>
        </p:txBody>
      </p:sp>
      <p:pic>
        <p:nvPicPr>
          <p:cNvPr id="6" name="Picture 5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DB94A8D9-4B2B-B36A-BC29-BAB326AEA3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5435" y="35525"/>
            <a:ext cx="1736490" cy="91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322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34E6079F78B1D45B7BA2368EC7FE4E8" ma:contentTypeVersion="13" ma:contentTypeDescription="Create a new document." ma:contentTypeScope="" ma:versionID="69a3d1defd152658c1beb659f9cc2559">
  <xsd:schema xmlns:xsd="http://www.w3.org/2001/XMLSchema" xmlns:xs="http://www.w3.org/2001/XMLSchema" xmlns:p="http://schemas.microsoft.com/office/2006/metadata/properties" xmlns:ns3="1cab25e6-5b55-48cd-9a06-e025f7675238" xmlns:ns4="73022482-6c5e-4959-8993-6d7ce40c4d2b" targetNamespace="http://schemas.microsoft.com/office/2006/metadata/properties" ma:root="true" ma:fieldsID="08bf5505ee869e06a927e06735110f24" ns3:_="" ns4:_="">
    <xsd:import namespace="1cab25e6-5b55-48cd-9a06-e025f7675238"/>
    <xsd:import namespace="73022482-6c5e-4959-8993-6d7ce40c4d2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AutoKeyPoints" minOccurs="0"/>
                <xsd:element ref="ns4:MediaServiceKeyPoints" minOccurs="0"/>
                <xsd:element ref="ns4:MediaServiceOCR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ab25e6-5b55-48cd-9a06-e025f767523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022482-6c5e-4959-8993-6d7ce40c4d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7FB5295-F1A8-4A4A-9FE1-E40BBB71EEF3}">
  <ds:schemaRefs>
    <ds:schemaRef ds:uri="http://www.w3.org/XML/1998/namespace"/>
    <ds:schemaRef ds:uri="http://purl.org/dc/dcmitype/"/>
    <ds:schemaRef ds:uri="http://schemas.microsoft.com/office/2006/metadata/properties"/>
    <ds:schemaRef ds:uri="http://schemas.microsoft.com/office/2006/documentManagement/types"/>
    <ds:schemaRef ds:uri="1cab25e6-5b55-48cd-9a06-e025f7675238"/>
    <ds:schemaRef ds:uri="http://purl.org/dc/elements/1.1/"/>
    <ds:schemaRef ds:uri="73022482-6c5e-4959-8993-6d7ce40c4d2b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546BB0E1-A321-4A8F-9C51-310C40C6FE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cab25e6-5b55-48cd-9a06-e025f7675238"/>
    <ds:schemaRef ds:uri="73022482-6c5e-4959-8993-6d7ce40c4d2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9B5B445-06DD-40AF-BBCC-17D5FFAB71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4030</TotalTime>
  <Words>218</Words>
  <Application>Microsoft Office PowerPoint</Application>
  <PresentationFormat>Widescreen</PresentationFormat>
  <Paragraphs>48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Century Gothic</vt:lpstr>
      <vt:lpstr>Ink Free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Dania Rodriguez</cp:lastModifiedBy>
  <cp:revision>27</cp:revision>
  <dcterms:created xsi:type="dcterms:W3CDTF">2021-03-04T19:08:02Z</dcterms:created>
  <dcterms:modified xsi:type="dcterms:W3CDTF">2023-08-15T17:35:25Z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0x010100734E6079F78B1D45B7BA2368EC7FE4E8</vt:lpwstr>
  </property>
</Properties>
</file>

<file path=docProps/thumbnail.jpeg>
</file>